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1AF"/>
    <a:srgbClr val="F7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B02FA-73C2-428B-A498-2C50601B7246}" v="37" dt="2024-07-30T10:19:47.8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936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0191-C05D-3E4B-8CF6-BF7A1909EE4C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15A8-944C-E34D-8475-7CB1458D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7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0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2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D15A8-944C-E34D-8475-7CB1458DF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4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E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440" y="1084840"/>
            <a:ext cx="18551525" cy="0"/>
          </a:xfrm>
          <a:custGeom>
            <a:avLst/>
            <a:gdLst/>
            <a:ahLst/>
            <a:cxnLst/>
            <a:rect l="l" t="t" r="r" b="b"/>
            <a:pathLst>
              <a:path w="18551525">
                <a:moveTo>
                  <a:pt x="0" y="0"/>
                </a:moveTo>
                <a:lnTo>
                  <a:pt x="18551162" y="0"/>
                </a:lnTo>
              </a:path>
            </a:pathLst>
          </a:custGeom>
          <a:ln w="10470">
            <a:solidFill>
              <a:srgbClr val="002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0968" y="4839568"/>
            <a:ext cx="11882163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21A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E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440" y="1084840"/>
            <a:ext cx="18551525" cy="0"/>
          </a:xfrm>
          <a:custGeom>
            <a:avLst/>
            <a:gdLst/>
            <a:ahLst/>
            <a:cxnLst/>
            <a:rect l="l" t="t" r="r" b="b"/>
            <a:pathLst>
              <a:path w="18551525">
                <a:moveTo>
                  <a:pt x="0" y="0"/>
                </a:moveTo>
                <a:lnTo>
                  <a:pt x="18551162" y="0"/>
                </a:lnTo>
              </a:path>
            </a:pathLst>
          </a:custGeom>
          <a:ln w="10470">
            <a:solidFill>
              <a:srgbClr val="F6EF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2440" y="1084840"/>
            <a:ext cx="18551525" cy="0"/>
          </a:xfrm>
          <a:custGeom>
            <a:avLst/>
            <a:gdLst/>
            <a:ahLst/>
            <a:cxnLst/>
            <a:rect l="l" t="t" r="r" b="b"/>
            <a:pathLst>
              <a:path w="18551525">
                <a:moveTo>
                  <a:pt x="0" y="0"/>
                </a:moveTo>
                <a:lnTo>
                  <a:pt x="18551162" y="0"/>
                </a:lnTo>
              </a:path>
            </a:pathLst>
          </a:custGeom>
          <a:ln w="10470">
            <a:solidFill>
              <a:srgbClr val="002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21A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21A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E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8575" y="2200941"/>
            <a:ext cx="9826949" cy="59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0021A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707" y="3722639"/>
            <a:ext cx="18538685" cy="610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@mi-cnx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adthiscar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2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777875"/>
            <a:ext cx="19424650" cy="9944073"/>
          </a:xfrm>
          <a:prstGeom prst="rect">
            <a:avLst/>
          </a:prstGeom>
        </p:spPr>
      </p:pic>
      <p:sp>
        <p:nvSpPr>
          <p:cNvPr id="124" name="object 3"/>
          <p:cNvSpPr txBox="1"/>
          <p:nvPr/>
        </p:nvSpPr>
        <p:spPr>
          <a:xfrm>
            <a:off x="2325578" y="4400666"/>
            <a:ext cx="15522794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5323205" algn="l"/>
                <a:tab pos="8735695" algn="l"/>
              </a:tabLst>
            </a:pPr>
            <a:r>
              <a:rPr lang="en-GB" sz="10000" b="1" spc="650" dirty="0">
                <a:solidFill>
                  <a:srgbClr val="F7F0E9"/>
                </a:solidFill>
                <a:latin typeface="Bianco Serif" panose="02000000000000000000" pitchFamily="2" charset="77"/>
                <a:cs typeface="Georgia"/>
              </a:rPr>
              <a:t>Become part of Love Bristol Gift Card</a:t>
            </a:r>
            <a:endParaRPr lang="en-GB" sz="10000" dirty="0">
              <a:solidFill>
                <a:srgbClr val="F7F0E9"/>
              </a:solidFill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125" name="object 4"/>
          <p:cNvSpPr txBox="1"/>
          <p:nvPr/>
        </p:nvSpPr>
        <p:spPr>
          <a:xfrm>
            <a:off x="4455767" y="7490614"/>
            <a:ext cx="11192565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2607945" algn="l"/>
              </a:tabLst>
            </a:pPr>
            <a:r>
              <a:rPr lang="en-GB" sz="3500" spc="325" dirty="0">
                <a:solidFill>
                  <a:srgbClr val="F7F0E9"/>
                </a:solidFill>
                <a:latin typeface="Bianco Serif" panose="02000000000000000000" pitchFamily="2" charset="77"/>
                <a:cs typeface="Georgia"/>
              </a:rPr>
              <a:t>How you can become a sales point for the Gift Card</a:t>
            </a:r>
            <a:endParaRPr lang="en-GB" sz="3500" spc="-245" dirty="0">
              <a:solidFill>
                <a:srgbClr val="F7F0E9"/>
              </a:solidFill>
              <a:latin typeface="Bianco Serif" panose="02000000000000000000" pitchFamily="2" charset="77"/>
              <a:cs typeface="Georgia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20" y="3368675"/>
            <a:ext cx="1452795" cy="14527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4608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Click &amp; Collect - Logistics</a:t>
            </a:r>
            <a:endParaRPr lang="en-GB" sz="6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65141" y="4076154"/>
            <a:ext cx="49433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do the initial set up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All initial conversations would be with the BID and Town &amp; City Gift Cards. Once confirmed, all we require is for an agreement to be signed stating your approval to be a sales point.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05AE4-31AA-C591-BFE2-C354A8955A28}"/>
              </a:ext>
            </a:extLst>
          </p:cNvPr>
          <p:cNvSpPr txBox="1"/>
          <p:nvPr/>
        </p:nvSpPr>
        <p:spPr>
          <a:xfrm>
            <a:off x="5230906" y="5195064"/>
            <a:ext cx="1046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E73AE-32F6-8B61-E33D-8118D073A5C1}"/>
              </a:ext>
            </a:extLst>
          </p:cNvPr>
          <p:cNvSpPr txBox="1"/>
          <p:nvPr/>
        </p:nvSpPr>
        <p:spPr>
          <a:xfrm>
            <a:off x="5230906" y="5195064"/>
            <a:ext cx="1046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F1592-D579-8DF4-CEB2-CD1349531BA9}"/>
              </a:ext>
            </a:extLst>
          </p:cNvPr>
          <p:cNvSpPr txBox="1"/>
          <p:nvPr/>
        </p:nvSpPr>
        <p:spPr>
          <a:xfrm>
            <a:off x="7188475" y="4076154"/>
            <a:ext cx="5684843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Set-up is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simple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Orders are purchased online via our website. All your team would need to do is load the cards and hand them to the customers at an agreed collection date.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will provide training to your team, plus all user guides and troubleshooting. At any time we also have a support team to assist you with help.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B0F3A-85CF-EEFC-618F-41D80EE22ADE}"/>
              </a:ext>
            </a:extLst>
          </p:cNvPr>
          <p:cNvSpPr txBox="1"/>
          <p:nvPr/>
        </p:nvSpPr>
        <p:spPr>
          <a:xfrm>
            <a:off x="13694983" y="4076154"/>
            <a:ext cx="49433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Promotion</a:t>
            </a: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br>
              <a:rPr lang="en-GB" sz="2800" b="0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</a:b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would market your business on the Love Bristol Gift Card webpage, and promote on socials to purchase cards in store.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400" dirty="0"/>
            </a:br>
            <a:r>
              <a:rPr lang="en-GB" sz="24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0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33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Next steps..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25084" y="2981186"/>
            <a:ext cx="1859723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4800" b="1" i="0" u="none" strike="noStrike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4800" b="1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Contact us to set up your preferred sales channel.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Anna Taylor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Client Growth Manager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Miconex Group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b="0" i="0" u="sng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anna@mi-cnx.com</a:t>
            </a:r>
            <a:r>
              <a:rPr lang="en-GB" sz="4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 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42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Why should I sell the Love Bristol Gift Card?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753035" y="3048000"/>
            <a:ext cx="185972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NO Costs. The BID covers the administration costs of these channels as part of their program.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3600" b="0" i="0" u="none" strike="noStrike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Increased promotion &amp; awareness for your business through collaboration with the program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i="0" u="none" strike="noStrike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Increase of footfall for new potential customers who come to purchase or pick up a card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i="0" u="none" strike="noStrike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Opportunity to support the local community through keeping spend within the local economy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How does it help your business?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25084" y="2981186"/>
            <a:ext cx="18597231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40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Sales Channels help increase sales and spend of the Gift Card in your city</a:t>
            </a:r>
            <a:endParaRPr lang="en-GB" sz="720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7200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40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Sales Channels increases Availability and Visibility in your city</a:t>
            </a:r>
            <a:endParaRPr lang="en-GB" sz="720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7200" i="0" u="none" strike="noStrike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40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Providing a sales channel is convenient for customers as it’s situated in the city and in person</a:t>
            </a:r>
            <a:endParaRPr lang="en-GB" sz="720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01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What are the sales channels available?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8032376" y="2981186"/>
            <a:ext cx="11089939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660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Sales </a:t>
            </a:r>
            <a:r>
              <a:rPr lang="en-GB" sz="6600" dirty="0">
                <a:solidFill>
                  <a:srgbClr val="2721AF"/>
                </a:solidFill>
                <a:latin typeface="Gordita" pitchFamily="50" charset="0"/>
                <a:cs typeface="Gordita" pitchFamily="50" charset="0"/>
              </a:rPr>
              <a:t>Points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6600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6600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660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Load This Card</a:t>
            </a:r>
          </a:p>
          <a:p>
            <a:endParaRPr lang="en-GB" sz="6600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endParaRPr lang="en-GB" sz="6600" dirty="0">
              <a:solidFill>
                <a:srgbClr val="2721AF"/>
              </a:solidFill>
              <a:latin typeface="Gordita" pitchFamily="50" charset="0"/>
              <a:cs typeface="Gordita" pitchFamily="50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dirty="0">
                <a:solidFill>
                  <a:srgbClr val="2721AF"/>
                </a:solidFill>
                <a:latin typeface="Gordita" pitchFamily="50" charset="0"/>
                <a:cs typeface="Gordita" pitchFamily="50" charset="0"/>
              </a:rPr>
              <a:t>Click &amp; Collect</a:t>
            </a: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329ED9-A69F-48E0-A502-0990A9A2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10" y="2981186"/>
            <a:ext cx="2439139" cy="19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2A79CA2-6469-1269-5056-CE8B8E69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46" y="5552048"/>
            <a:ext cx="476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848A69-A151-F5F4-DF87-F1789A77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10" y="85231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Sales Point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25084" y="3992682"/>
            <a:ext cx="110899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solidFill>
                  <a:srgbClr val="2721AF"/>
                </a:solidFill>
                <a:latin typeface="Gordita" pitchFamily="50" charset="0"/>
                <a:cs typeface="Gordita" pitchFamily="50" charset="0"/>
              </a:rPr>
              <a:t>Purchase in store</a:t>
            </a: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7BB922-61ED-6C28-A9FF-67EA746D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28" y="2200952"/>
            <a:ext cx="10380413" cy="7785037"/>
          </a:xfrm>
          <a:prstGeom prst="rect">
            <a:avLst/>
          </a:prstGeom>
          <a:noFill/>
          <a:ln>
            <a:solidFill>
              <a:srgbClr val="2721A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3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4608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Sales Point - Logistics</a:t>
            </a:r>
            <a:endParaRPr lang="en-GB" sz="6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165276" y="4076154"/>
            <a:ext cx="494338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do the initial set up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All initial conversations would be with the BID and Town &amp; City Gift Cards. Once confirmed, all we require is for an agreement to be signed stating your approval to be a sales point</a:t>
            </a:r>
            <a:r>
              <a:rPr lang="en-GB" sz="20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. </a:t>
            </a:r>
            <a:endParaRPr lang="en-GB" sz="20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05AE4-31AA-C591-BFE2-C354A8955A28}"/>
              </a:ext>
            </a:extLst>
          </p:cNvPr>
          <p:cNvSpPr txBox="1"/>
          <p:nvPr/>
        </p:nvSpPr>
        <p:spPr>
          <a:xfrm>
            <a:off x="5230906" y="5195064"/>
            <a:ext cx="1046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E73AE-32F6-8B61-E33D-8118D073A5C1}"/>
              </a:ext>
            </a:extLst>
          </p:cNvPr>
          <p:cNvSpPr txBox="1"/>
          <p:nvPr/>
        </p:nvSpPr>
        <p:spPr>
          <a:xfrm>
            <a:off x="5230906" y="5195064"/>
            <a:ext cx="1046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F1592-D579-8DF4-CEB2-CD1349531BA9}"/>
              </a:ext>
            </a:extLst>
          </p:cNvPr>
          <p:cNvSpPr txBox="1"/>
          <p:nvPr/>
        </p:nvSpPr>
        <p:spPr>
          <a:xfrm>
            <a:off x="5108663" y="4076154"/>
            <a:ext cx="494338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Choose sales 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method 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Sales point can either: 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(</a:t>
            </a:r>
            <a:r>
              <a:rPr lang="en-GB" sz="2800" b="0" i="0" u="none" strike="noStrike" dirty="0" err="1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i</a:t>
            </a: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) take payment with your own card machine and be invoiced or;</a:t>
            </a:r>
            <a:endParaRPr lang="en-GB" sz="4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/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(ii) be supplied with a card machine only for Gift Card sales</a:t>
            </a: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. </a:t>
            </a: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There are NO costs of setting up, training and administering your sales points</a:t>
            </a:r>
            <a:br>
              <a:rPr lang="en-GB" sz="4400" dirty="0"/>
            </a:br>
            <a:br>
              <a:rPr lang="en-GB" sz="44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ADB1AB-740A-083D-E84A-C959712D8648}"/>
              </a:ext>
            </a:extLst>
          </p:cNvPr>
          <p:cNvSpPr txBox="1"/>
          <p:nvPr/>
        </p:nvSpPr>
        <p:spPr>
          <a:xfrm>
            <a:off x="10052050" y="4076154"/>
            <a:ext cx="494338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Set-up is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simple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Miconex take care of the admin.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provide training for your teams, and the BID are on hand to visit in person if you require assistance at any stage.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0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B0F3A-85CF-EEFC-618F-41D80EE22ADE}"/>
              </a:ext>
            </a:extLst>
          </p:cNvPr>
          <p:cNvSpPr txBox="1"/>
          <p:nvPr/>
        </p:nvSpPr>
        <p:spPr>
          <a:xfrm>
            <a:off x="14995437" y="4076154"/>
            <a:ext cx="49433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Promotion</a:t>
            </a: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br>
              <a:rPr lang="en-GB" sz="2800" b="0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</a:b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would market your business on the Love Bristol Gift Card webpage, and promote on socials to purchase cards in store.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400" dirty="0"/>
            </a:br>
            <a:r>
              <a:rPr lang="en-GB" sz="24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0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5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Load This Card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25084" y="3992682"/>
            <a:ext cx="110899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solidFill>
                  <a:srgbClr val="2721AF"/>
                </a:solidFill>
                <a:latin typeface="Gordita" pitchFamily="50" charset="0"/>
                <a:cs typeface="Gordita" pitchFamily="50" charset="0"/>
              </a:rPr>
              <a:t>Collect in store, load at home</a:t>
            </a: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B21EE6-2726-61C3-6AA2-E89148995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6" y="5230282"/>
            <a:ext cx="15240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9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4608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Load This Card - Logistics</a:t>
            </a:r>
            <a:endParaRPr lang="en-GB" sz="6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65141" y="4076154"/>
            <a:ext cx="494338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do the initial set up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All initial conversations would be with the BID and Town &amp; City Gift Cards. Once confirmed, all we require is for an agreement to be signed stating your approval to provide Load This Cards to customers.</a:t>
            </a:r>
            <a:endParaRPr lang="en-GB" sz="20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05AE4-31AA-C591-BFE2-C354A8955A28}"/>
              </a:ext>
            </a:extLst>
          </p:cNvPr>
          <p:cNvSpPr txBox="1"/>
          <p:nvPr/>
        </p:nvSpPr>
        <p:spPr>
          <a:xfrm>
            <a:off x="5230906" y="5195064"/>
            <a:ext cx="1046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E73AE-32F6-8B61-E33D-8118D073A5C1}"/>
              </a:ext>
            </a:extLst>
          </p:cNvPr>
          <p:cNvSpPr txBox="1"/>
          <p:nvPr/>
        </p:nvSpPr>
        <p:spPr>
          <a:xfrm>
            <a:off x="5230906" y="5195064"/>
            <a:ext cx="1046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F1592-D579-8DF4-CEB2-CD1349531BA9}"/>
              </a:ext>
            </a:extLst>
          </p:cNvPr>
          <p:cNvSpPr txBox="1"/>
          <p:nvPr/>
        </p:nvSpPr>
        <p:spPr>
          <a:xfrm>
            <a:off x="7188475" y="4076154"/>
            <a:ext cx="494338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Simple channel for customer service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The benefit for Load This Card is that there is less service that the team in your store would need to provide. The customer simply picks up a Gift Card that they load at home via </a:t>
            </a:r>
            <a:r>
              <a:rPr lang="en-GB" sz="2800" b="0" i="0" u="sng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www.loadthiscard.com</a:t>
            </a: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br>
              <a:rPr lang="en-GB" sz="3600" dirty="0"/>
            </a:b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B0F3A-85CF-EEFC-618F-41D80EE22ADE}"/>
              </a:ext>
            </a:extLst>
          </p:cNvPr>
          <p:cNvSpPr txBox="1"/>
          <p:nvPr/>
        </p:nvSpPr>
        <p:spPr>
          <a:xfrm>
            <a:off x="13694983" y="4076154"/>
            <a:ext cx="494338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Promotion</a:t>
            </a: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 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pPr algn="ctr" rtl="0">
              <a:spcBef>
                <a:spcPts val="1200"/>
              </a:spcBef>
              <a:spcAft>
                <a:spcPts val="1200"/>
              </a:spcAft>
            </a:pPr>
            <a:br>
              <a:rPr lang="en-GB" sz="2800" b="0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</a:br>
            <a:r>
              <a:rPr lang="en-GB" sz="28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We would market your business on the Love Bristol Gift Card webpage, and promote on socials to purchase cards in store.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400" dirty="0"/>
            </a:br>
            <a:r>
              <a:rPr lang="en-GB" sz="2400" b="0" i="0" u="none" strike="noStrike" dirty="0">
                <a:solidFill>
                  <a:srgbClr val="2721AF"/>
                </a:solidFill>
                <a:effectLst/>
                <a:latin typeface="Gordita" pitchFamily="50" charset="0"/>
                <a:cs typeface="Gordita" pitchFamily="50" charset="0"/>
              </a:rPr>
              <a:t>.</a:t>
            </a:r>
            <a:endParaRPr lang="en-GB" sz="2800" b="0" dirty="0">
              <a:solidFill>
                <a:srgbClr val="2721AF"/>
              </a:solidFill>
              <a:effectLst/>
              <a:latin typeface="Gordita" pitchFamily="50" charset="0"/>
              <a:cs typeface="Gordita" pitchFamily="50" charset="0"/>
            </a:endParaRPr>
          </a:p>
          <a:p>
            <a:br>
              <a:rPr lang="en-GB" sz="20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58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084" y="1323361"/>
            <a:ext cx="20398539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GB" sz="6600" b="1" spc="-5" dirty="0">
                <a:solidFill>
                  <a:srgbClr val="0021AF"/>
                </a:solidFill>
                <a:latin typeface="Bianco Serif" panose="02000000000000000000" pitchFamily="2" charset="77"/>
                <a:cs typeface="Georgia"/>
              </a:rPr>
              <a:t>Click &amp; Collect</a:t>
            </a:r>
            <a:endParaRPr lang="en-GB" sz="6600" b="0" dirty="0">
              <a:effectLst/>
            </a:endParaRPr>
          </a:p>
          <a:p>
            <a:br>
              <a:rPr lang="en-GB" sz="6600" dirty="0"/>
            </a:br>
            <a:endParaRPr sz="6600" dirty="0">
              <a:latin typeface="Bianco Serif" panose="02000000000000000000" pitchFamily="2" charset="77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7841" y="614653"/>
            <a:ext cx="3524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0">
                <a:solidFill>
                  <a:srgbClr val="0021AF"/>
                </a:solidFill>
                <a:latin typeface="Arial"/>
                <a:cs typeface="Arial"/>
              </a:rPr>
              <a:t>P01</a:t>
            </a:r>
            <a:r>
              <a:rPr sz="1200" spc="-210">
                <a:solidFill>
                  <a:srgbClr val="0021AF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007D9-DF47-C89E-6613-CA2EF54831E3}"/>
              </a:ext>
            </a:extLst>
          </p:cNvPr>
          <p:cNvSpPr txBox="1"/>
          <p:nvPr/>
        </p:nvSpPr>
        <p:spPr>
          <a:xfrm>
            <a:off x="525084" y="3992682"/>
            <a:ext cx="110899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solidFill>
                  <a:srgbClr val="2721AF"/>
                </a:solidFill>
                <a:latin typeface="Gordita" pitchFamily="50" charset="0"/>
                <a:cs typeface="Gordita" pitchFamily="50" charset="0"/>
              </a:rPr>
              <a:t>Purchase online, collect in store</a:t>
            </a:r>
            <a:br>
              <a:rPr lang="en-GB" sz="3600" dirty="0"/>
            </a:br>
            <a:br>
              <a:rPr lang="en-GB" sz="3600" dirty="0"/>
            </a:b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99B2E9-A5FB-FD29-B161-1300DDBF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353" y="4639012"/>
            <a:ext cx="5812678" cy="53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5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BB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857078-396c-45c7-b2bc-366bf0c1bd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148B3ADDD184C9112CE7A47D72ADB" ma:contentTypeVersion="18" ma:contentTypeDescription="Create a new document." ma:contentTypeScope="" ma:versionID="42853299bd503e2396a46d0412b317a2">
  <xsd:schema xmlns:xsd="http://www.w3.org/2001/XMLSchema" xmlns:xs="http://www.w3.org/2001/XMLSchema" xmlns:p="http://schemas.microsoft.com/office/2006/metadata/properties" xmlns:ns3="6f450a6e-a739-4b67-bb9b-340f0d27cb01" xmlns:ns4="69857078-396c-45c7-b2bc-366bf0c1bd82" targetNamespace="http://schemas.microsoft.com/office/2006/metadata/properties" ma:root="true" ma:fieldsID="d5ae1b30ccb8343da2ab2a878c23d5f3" ns3:_="" ns4:_="">
    <xsd:import namespace="6f450a6e-a739-4b67-bb9b-340f0d27cb01"/>
    <xsd:import namespace="69857078-396c-45c7-b2bc-366bf0c1bd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50a6e-a739-4b67-bb9b-340f0d27cb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57078-396c-45c7-b2bc-366bf0c1b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470D6-334A-4C37-A379-47DA7C8F0D50}">
  <ds:schemaRefs>
    <ds:schemaRef ds:uri="http://schemas.microsoft.com/office/2006/documentManagement/types"/>
    <ds:schemaRef ds:uri="69857078-396c-45c7-b2bc-366bf0c1bd82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f450a6e-a739-4b67-bb9b-340f0d27cb0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3268C7-0A28-4C50-B5EB-43CA61367F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438D16-F464-480D-B444-AE869E572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50a6e-a739-4b67-bb9b-340f0d27cb01"/>
    <ds:schemaRef ds:uri="69857078-396c-45c7-b2bc-366bf0c1bd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720</Words>
  <Application>Microsoft Office PowerPoint</Application>
  <PresentationFormat>Custom</PresentationFormat>
  <Paragraphs>129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Bianco Serif</vt:lpstr>
      <vt:lpstr>Calibri</vt:lpstr>
      <vt:lpstr>Georgia</vt:lpstr>
      <vt:lpstr>Gordita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BID_PowerpointTemplate_2.0</dc:title>
  <dc:creator>IzzyW</dc:creator>
  <cp:lastModifiedBy>Izzy Wood</cp:lastModifiedBy>
  <cp:revision>3</cp:revision>
  <dcterms:created xsi:type="dcterms:W3CDTF">2019-10-04T09:25:06Z</dcterms:created>
  <dcterms:modified xsi:type="dcterms:W3CDTF">2024-07-30T10:19:47Z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2019-10-03T00:00:00Z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2019-10-04T00:00:00Z</vt:filetime>
  </property>
  <property fmtid="{D5CDD505-2E9C-101B-9397-08002B2CF9AE}" pid="5" name="ContentTypeId">
    <vt:lpwstr>0x01010072D148B3ADDD184C9112CE7A47D72ADB</vt:lpwstr>
  </property>
  <property fmtid="{D5CDD505-2E9C-101B-9397-08002B2CF9AE}" pid="6" name="MediaServiceImageTags">
    <vt:lpwstr/>
  </property>
</Properties>
</file>